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-566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4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3.doc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Microsoft_Word_97_-_2003___1.doc"/><Relationship Id="rId7" Type="http://schemas.openxmlformats.org/officeDocument/2006/relationships/oleObject" Target="../embeddings/Microsoft_Word_97_-_2003___3.doc"/><Relationship Id="rId12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11" Type="http://schemas.openxmlformats.org/officeDocument/2006/relationships/oleObject" Target="../embeddings/Microsoft_Word_97_-_2003___5.doc"/><Relationship Id="rId5" Type="http://schemas.openxmlformats.org/officeDocument/2006/relationships/oleObject" Target="../embeddings/Microsoft_Word_97_-_2003___2.doc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oleObject" Target="../embeddings/Microsoft_Word_97_-_2003___4.doc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.doc"/><Relationship Id="rId3" Type="http://schemas.openxmlformats.org/officeDocument/2006/relationships/image" Target="../media/image18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Word_97_-_2003___7.doc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0" Type="http://schemas.openxmlformats.org/officeDocument/2006/relationships/oleObject" Target="../embeddings/Microsoft_Word_97_-_2003___9.doc"/><Relationship Id="rId4" Type="http://schemas.openxmlformats.org/officeDocument/2006/relationships/oleObject" Target="../embeddings/Microsoft_Word_97_-_2003___6.doc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Microsoft_Word_97_-_2003___10.doc"/><Relationship Id="rId7" Type="http://schemas.openxmlformats.org/officeDocument/2006/relationships/oleObject" Target="../embeddings/Microsoft_Word_97_-_2003___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oleObject" Target="../embeddings/Microsoft_Word_97_-_2003___11.doc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§8.2 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向量的乘积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/>
            </a:r>
            <a:b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</a:br>
            <a:endParaRPr lang="zh-CN" altLang="en-US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63501" y="3158416"/>
            <a:ext cx="6053750" cy="2726335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n-US" altLang="zh-CN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8.2.1  </a:t>
            </a:r>
            <a:r>
              <a:rPr lang="zh-CN" altLang="en-US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向量的数量积</a:t>
            </a:r>
            <a:endParaRPr lang="en-US" altLang="zh-CN" sz="4000" b="1" dirty="0" smtClean="0">
              <a:solidFill>
                <a:srgbClr val="7030A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4500"/>
              </a:lnSpc>
            </a:pPr>
            <a:r>
              <a:rPr lang="en-US" altLang="zh-CN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8.2.2  </a:t>
            </a:r>
            <a:r>
              <a:rPr lang="zh-CN" altLang="en-US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向量的</a:t>
            </a:r>
            <a:r>
              <a:rPr lang="zh-CN" altLang="en-US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向量积</a:t>
            </a:r>
            <a:endParaRPr lang="en-US" altLang="zh-CN" sz="4000" b="1" dirty="0" smtClean="0">
              <a:solidFill>
                <a:srgbClr val="7030A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4500"/>
              </a:lnSpc>
            </a:pPr>
            <a:r>
              <a:rPr lang="en-US" altLang="zh-CN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8.2.3  </a:t>
            </a:r>
            <a:r>
              <a:rPr lang="zh-CN" altLang="en-US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向量的混合积</a:t>
            </a:r>
            <a:endParaRPr lang="en-US" altLang="zh-CN" sz="4000" b="1" dirty="0" smtClean="0">
              <a:solidFill>
                <a:srgbClr val="7030A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4500"/>
              </a:lnSpc>
            </a:pPr>
            <a:endParaRPr lang="zh-CN" altLang="en-US" sz="4000" b="1" dirty="0">
              <a:solidFill>
                <a:srgbClr val="7030A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95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51907" cy="1325563"/>
          </a:xfrm>
        </p:spPr>
        <p:txBody>
          <a:bodyPr/>
          <a:lstStyle/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8.2.2  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向量的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向量积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2309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7030A0"/>
                </a:solidFill>
                <a:latin typeface="+mj-ea"/>
                <a:ea typeface="+mj-ea"/>
              </a:rPr>
              <a:t>1.</a:t>
            </a:r>
            <a:r>
              <a:rPr lang="zh-CN" altLang="en-US" dirty="0" smtClean="0">
                <a:solidFill>
                  <a:srgbClr val="7030A0"/>
                </a:solidFill>
                <a:latin typeface="+mj-ea"/>
                <a:ea typeface="+mj-ea"/>
              </a:rPr>
              <a:t>引例</a:t>
            </a:r>
            <a:r>
              <a:rPr lang="en-US" altLang="zh-CN" dirty="0" smtClean="0">
                <a:solidFill>
                  <a:srgbClr val="7030A0"/>
                </a:solidFill>
                <a:latin typeface="+mj-ea"/>
                <a:ea typeface="+mj-ea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rgbClr val="7030A0"/>
                </a:solidFill>
                <a:latin typeface="+mj-ea"/>
                <a:ea typeface="+mj-ea"/>
                <a:sym typeface="Wingdings" pitchFamily="2" charset="2"/>
              </a:rPr>
              <a:t>力对支点的力矩</a:t>
            </a:r>
            <a:endParaRPr lang="zh-CN" altLang="en-US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6" b="50000"/>
          <a:stretch/>
        </p:blipFill>
        <p:spPr bwMode="auto">
          <a:xfrm>
            <a:off x="1267463" y="2537377"/>
            <a:ext cx="2961143" cy="164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6" t="60813" b="19593"/>
          <a:stretch/>
        </p:blipFill>
        <p:spPr bwMode="auto">
          <a:xfrm>
            <a:off x="1267462" y="4409038"/>
            <a:ext cx="2961143" cy="643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6" t="79548"/>
          <a:stretch/>
        </p:blipFill>
        <p:spPr bwMode="auto">
          <a:xfrm>
            <a:off x="1267463" y="5151422"/>
            <a:ext cx="2961143" cy="67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6274051" y="0"/>
            <a:ext cx="99589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67798" y="1738265"/>
            <a:ext cx="388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  <a:latin typeface="+mj-ea"/>
                <a:ea typeface="+mj-ea"/>
              </a:rPr>
              <a:t>力矩方向的动画演示</a:t>
            </a:r>
            <a:endParaRPr lang="zh-CN" altLang="en-US" sz="28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8863" y="2779414"/>
            <a:ext cx="278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0" name="bandicam 2020-02-23 11-26-02-26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6694" y="2593032"/>
            <a:ext cx="2560637" cy="176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6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2806574" cy="1325563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向量积的定义</a:t>
            </a:r>
            <a:endParaRPr lang="zh-CN" altLang="en-US" dirty="0"/>
          </a:p>
        </p:txBody>
      </p:sp>
      <p:pic>
        <p:nvPicPr>
          <p:cNvPr id="7" name="Picture 4" descr="C:\Users\Ningrj\AppData\Roaming\Tencent\Users\767623779\QQ\WinTemp\RichOle\{P[6]ZU9@7)CO8%A}}`8B[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30" y="1219161"/>
            <a:ext cx="1728787" cy="25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andicam 2020-02-23 11-40-16-51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2721" y="161203"/>
            <a:ext cx="3779837" cy="2865437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0872"/>
          <a:stretch/>
        </p:blipFill>
        <p:spPr bwMode="auto">
          <a:xfrm>
            <a:off x="8342721" y="3452954"/>
            <a:ext cx="3318669" cy="46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0" b="24575"/>
          <a:stretch/>
        </p:blipFill>
        <p:spPr bwMode="auto">
          <a:xfrm>
            <a:off x="71139" y="4238216"/>
            <a:ext cx="6365875" cy="88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75"/>
          <a:stretch/>
        </p:blipFill>
        <p:spPr bwMode="auto">
          <a:xfrm>
            <a:off x="71139" y="1021626"/>
            <a:ext cx="5623491" cy="200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62" b="12454"/>
          <a:stretch/>
        </p:blipFill>
        <p:spPr bwMode="auto">
          <a:xfrm>
            <a:off x="71139" y="3026640"/>
            <a:ext cx="4383166" cy="94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88" name="组合 7187"/>
          <p:cNvGrpSpPr/>
          <p:nvPr/>
        </p:nvGrpSpPr>
        <p:grpSpPr>
          <a:xfrm>
            <a:off x="2701843" y="4805052"/>
            <a:ext cx="3889313" cy="2041073"/>
            <a:chOff x="2701843" y="4805052"/>
            <a:chExt cx="3889313" cy="20410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805827" y="6476793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827" y="6476793"/>
                  <a:ext cx="376257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21311" r="-274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87" name="组合 7186"/>
            <p:cNvGrpSpPr/>
            <p:nvPr/>
          </p:nvGrpSpPr>
          <p:grpSpPr>
            <a:xfrm>
              <a:off x="2701843" y="4805052"/>
              <a:ext cx="3889313" cy="1747331"/>
              <a:chOff x="2701843" y="4805052"/>
              <a:chExt cx="3889313" cy="1747331"/>
            </a:xfrm>
          </p:grpSpPr>
          <p:cxnSp>
            <p:nvCxnSpPr>
              <p:cNvPr id="13" name="直接箭头连接符 12"/>
              <p:cNvCxnSpPr/>
              <p:nvPr/>
            </p:nvCxnSpPr>
            <p:spPr>
              <a:xfrm>
                <a:off x="2701843" y="6518475"/>
                <a:ext cx="2838878" cy="19594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flipV="1">
                <a:off x="2701843" y="5539310"/>
                <a:ext cx="1073452" cy="979165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 flipV="1">
                <a:off x="2701843" y="4805052"/>
                <a:ext cx="0" cy="1747331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701843" y="4946779"/>
                    <a:ext cx="968920" cy="4103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𝑐</m:t>
                            </m:r>
                          </m:e>
                        </m:acc>
                      </m:oMath>
                    </a14:m>
                    <a:r>
                      <a:rPr lang="en-US" altLang="zh-CN" dirty="0">
                        <a:latin typeface="Times New Roman" pitchFamily="18" charset="0"/>
                        <a:cs typeface="Times New Roman" pitchFamily="18" charset="0"/>
                      </a:rPr>
                      <a:t>=</a:t>
                    </a: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</m:acc>
                      </m:oMath>
                    </a14:m>
                    <a:endParaRPr lang="zh-CN" altLang="en-US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1843" y="4946779"/>
                    <a:ext cx="968920" cy="410305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t="-8824" b="-2205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2913243" y="5644930"/>
                    <a:ext cx="372473" cy="4103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acc>
                        </m:oMath>
                      </m:oMathPara>
                    </a14:m>
                    <a:endParaRPr lang="zh-CN" altLang="en-US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3243" y="5644930"/>
                    <a:ext cx="372473" cy="410305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接连接符 25"/>
              <p:cNvCxnSpPr/>
              <p:nvPr/>
            </p:nvCxnSpPr>
            <p:spPr>
              <a:xfrm>
                <a:off x="3775295" y="5539310"/>
                <a:ext cx="0" cy="98896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3775295" y="5827448"/>
                    <a:ext cx="1234569" cy="4555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oMath>
                    </a14:m>
                    <a:r>
                      <a:rPr lang="en-US" altLang="zh-CN" dirty="0" smtClean="0">
                        <a:latin typeface="Times New Roman" pitchFamily="18" charset="0"/>
                        <a:cs typeface="Times New Roman" pitchFamily="18" charset="0"/>
                      </a:rPr>
                      <a:t>sin(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/>
                                    <a:cs typeface="Times New Roman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acc>
                      </m:oMath>
                    </a14:m>
                    <a:r>
                      <a:rPr lang="en-US" altLang="zh-CN" dirty="0" smtClean="0">
                        <a:latin typeface="Times New Roman" pitchFamily="18" charset="0"/>
                        <a:cs typeface="Times New Roman" pitchFamily="18" charset="0"/>
                      </a:rPr>
                      <a:t>)</a:t>
                    </a:r>
                    <a:endParaRPr lang="zh-CN" altLang="en-US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5295" y="5827448"/>
                    <a:ext cx="1234569" cy="455574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 t="-4000" r="-39409" b="-17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直接箭头连接符 47"/>
              <p:cNvCxnSpPr/>
              <p:nvPr/>
            </p:nvCxnSpPr>
            <p:spPr>
              <a:xfrm>
                <a:off x="3730028" y="5582434"/>
                <a:ext cx="2838878" cy="195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5517704" y="5573218"/>
                <a:ext cx="1073452" cy="979165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4" name="直接连接符 7183"/>
              <p:cNvCxnSpPr/>
              <p:nvPr/>
            </p:nvCxnSpPr>
            <p:spPr>
              <a:xfrm>
                <a:off x="3775295" y="6333809"/>
                <a:ext cx="15390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6" name="直接连接符 7185"/>
              <p:cNvCxnSpPr/>
              <p:nvPr/>
            </p:nvCxnSpPr>
            <p:spPr>
              <a:xfrm>
                <a:off x="3929204" y="6333809"/>
                <a:ext cx="0" cy="18466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4811379" y="5208248"/>
                    <a:ext cx="5223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 smtClean="0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</m:oMath>
                      </m:oMathPara>
                    </a14:m>
                    <a:endParaRPr lang="zh-CN" altLang="en-US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1379" y="5208248"/>
                    <a:ext cx="522322" cy="369332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 t="-21311" r="-325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4618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向量积的坐标表示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8" r="33817" b="-1"/>
          <a:stretch/>
        </p:blipFill>
        <p:spPr bwMode="auto">
          <a:xfrm>
            <a:off x="4336567" y="932162"/>
            <a:ext cx="5210313" cy="144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52" t="20152"/>
          <a:stretch/>
        </p:blipFill>
        <p:spPr bwMode="auto">
          <a:xfrm>
            <a:off x="1103161" y="932162"/>
            <a:ext cx="2518226" cy="361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0" b="50000"/>
          <a:stretch/>
        </p:blipFill>
        <p:spPr bwMode="auto">
          <a:xfrm>
            <a:off x="4354672" y="2999385"/>
            <a:ext cx="5210313" cy="1465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下箭头 3"/>
          <p:cNvSpPr/>
          <p:nvPr/>
        </p:nvSpPr>
        <p:spPr>
          <a:xfrm>
            <a:off x="6808120" y="2381062"/>
            <a:ext cx="380245" cy="61832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" t="50000" r="3206"/>
          <a:stretch/>
        </p:blipFill>
        <p:spPr bwMode="auto">
          <a:xfrm>
            <a:off x="2362274" y="5042781"/>
            <a:ext cx="6713146" cy="149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47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向量积的性质</a:t>
            </a:r>
            <a:endParaRPr lang="zh-CN" alt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r="15707" b="6231"/>
          <a:stretch/>
        </p:blipFill>
        <p:spPr bwMode="auto">
          <a:xfrm>
            <a:off x="2969395" y="1007827"/>
            <a:ext cx="5240448" cy="197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87907" y="3895283"/>
            <a:ext cx="156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+mj-ea"/>
                <a:ea typeface="+mj-ea"/>
              </a:rPr>
              <a:t>单位向量叉积</a:t>
            </a:r>
            <a:endParaRPr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250047" y="4345655"/>
                <a:ext cx="968720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</m:acc>
                  </m:oMath>
                </a14:m>
                <a:endParaRPr lang="zh-CN" alt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7" y="4345655"/>
                <a:ext cx="968720" cy="410305"/>
              </a:xfrm>
              <a:prstGeom prst="rect">
                <a:avLst/>
              </a:prstGeom>
              <a:blipFill rotWithShape="1">
                <a:blip r:embed="rId3"/>
                <a:stretch>
                  <a:fillRect l="-2516" t="-8955" b="-2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50047" y="4755960"/>
                <a:ext cx="968720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e>
                    </m:acc>
                  </m:oMath>
                </a14:m>
                <a:endParaRPr lang="zh-CN" alt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7" y="4755960"/>
                <a:ext cx="968720" cy="410305"/>
              </a:xfrm>
              <a:prstGeom prst="rect">
                <a:avLst/>
              </a:prstGeom>
              <a:blipFill rotWithShape="1">
                <a:blip r:embed="rId4"/>
                <a:stretch>
                  <a:fillRect l="-1258" t="-8955" r="-21384" b="-2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250047" y="5243339"/>
                <a:ext cx="968720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endParaRPr lang="zh-CN" alt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7" y="5243339"/>
                <a:ext cx="968720" cy="410305"/>
              </a:xfrm>
              <a:prstGeom prst="rect">
                <a:avLst/>
              </a:prstGeom>
              <a:blipFill rotWithShape="1">
                <a:blip r:embed="rId5"/>
                <a:stretch>
                  <a:fillRect t="-8955" r="-21384" b="-2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154744" y="3907942"/>
                <a:ext cx="9687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2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3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744" y="3907942"/>
                <a:ext cx="968720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060099" y="4981326"/>
                <a:ext cx="9687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3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99" y="4981326"/>
                <a:ext cx="968720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159665" y="4947643"/>
                <a:ext cx="968720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3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65" y="4947643"/>
                <a:ext cx="968720" cy="65768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弧形 27"/>
          <p:cNvSpPr/>
          <p:nvPr/>
        </p:nvSpPr>
        <p:spPr>
          <a:xfrm>
            <a:off x="5948030" y="4273236"/>
            <a:ext cx="1596430" cy="1602463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31"/>
          <p:cNvSpPr/>
          <p:nvPr/>
        </p:nvSpPr>
        <p:spPr>
          <a:xfrm rot="8259864">
            <a:off x="5549124" y="3636512"/>
            <a:ext cx="2229192" cy="2208375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32"/>
          <p:cNvSpPr/>
          <p:nvPr/>
        </p:nvSpPr>
        <p:spPr>
          <a:xfrm rot="17167676">
            <a:off x="5239513" y="4675164"/>
            <a:ext cx="1875052" cy="957524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218767" y="4861711"/>
            <a:ext cx="1158895" cy="304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38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5" grpId="0"/>
      <p:bldP spid="17" grpId="0"/>
      <p:bldP spid="18" grpId="0"/>
      <p:bldP spid="25" grpId="0"/>
      <p:bldP spid="28" grpId="0" animBg="1"/>
      <p:bldP spid="32" grpId="0" animBg="1"/>
      <p:bldP spid="33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0" y="130647"/>
            <a:ext cx="6637338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0" y="1027490"/>
            <a:ext cx="6637338" cy="76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3" y="1599745"/>
            <a:ext cx="6637338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0" y="2084640"/>
            <a:ext cx="663733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0" y="2694240"/>
            <a:ext cx="66373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3" y="3604900"/>
            <a:ext cx="6637338" cy="138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8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2513020"/>
              </p:ext>
            </p:extLst>
          </p:nvPr>
        </p:nvGraphicFramePr>
        <p:xfrm>
          <a:off x="167615" y="232200"/>
          <a:ext cx="8291513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r:id="rId3" imgW="7036560" imgH="1270080" progId="Word.Document.8">
                  <p:embed/>
                </p:oleObj>
              </mc:Choice>
              <mc:Fallback>
                <p:oleObj r:id="rId3" imgW="7036560" imgH="1270080" progId="Word.Documen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15" y="232200"/>
                        <a:ext cx="8291513" cy="154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26"/>
          <a:stretch/>
        </p:blipFill>
        <p:spPr bwMode="auto">
          <a:xfrm>
            <a:off x="241653" y="1529339"/>
            <a:ext cx="4459885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64"/>
          <a:stretch/>
        </p:blipFill>
        <p:spPr bwMode="auto">
          <a:xfrm>
            <a:off x="716725" y="2436792"/>
            <a:ext cx="3984813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68424"/>
          <a:stretch/>
        </p:blipFill>
        <p:spPr bwMode="auto">
          <a:xfrm>
            <a:off x="633741" y="3702030"/>
            <a:ext cx="1729212" cy="61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2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8.2.3  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向量的混合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积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1"/>
          <a:stretch/>
        </p:blipFill>
        <p:spPr bwMode="auto">
          <a:xfrm>
            <a:off x="0" y="1080970"/>
            <a:ext cx="6637338" cy="94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r="56605" b="37591"/>
          <a:stretch/>
        </p:blipFill>
        <p:spPr bwMode="auto">
          <a:xfrm>
            <a:off x="0" y="2203521"/>
            <a:ext cx="2480650" cy="40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20"/>
          <a:stretch/>
        </p:blipFill>
        <p:spPr bwMode="auto">
          <a:xfrm>
            <a:off x="0" y="2811097"/>
            <a:ext cx="5705475" cy="46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913111" y="3041962"/>
            <a:ext cx="3676855" cy="1736725"/>
            <a:chOff x="-725567" y="2906257"/>
            <a:chExt cx="3676855" cy="1736725"/>
          </a:xfrm>
        </p:grpSpPr>
        <p:pic>
          <p:nvPicPr>
            <p:cNvPr id="12299" name="Picture 1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66" r="76929"/>
            <a:stretch/>
          </p:blipFill>
          <p:spPr bwMode="auto">
            <a:xfrm>
              <a:off x="-725567" y="3404102"/>
              <a:ext cx="1531325" cy="1238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01" name="Picture 1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5"/>
            <a:stretch/>
          </p:blipFill>
          <p:spPr bwMode="auto">
            <a:xfrm>
              <a:off x="805758" y="2906257"/>
              <a:ext cx="2145530" cy="173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8" name="直接连接符 7"/>
          <p:cNvCxnSpPr/>
          <p:nvPr/>
        </p:nvCxnSpPr>
        <p:spPr>
          <a:xfrm>
            <a:off x="6637338" y="0"/>
            <a:ext cx="89387" cy="685800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4" name="Picture 1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8" b="50000"/>
          <a:stretch/>
        </p:blipFill>
        <p:spPr bwMode="auto">
          <a:xfrm>
            <a:off x="6757264" y="82755"/>
            <a:ext cx="4502021" cy="50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5" name="Picture 1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61" b="45044"/>
          <a:stretch/>
        </p:blipFill>
        <p:spPr bwMode="auto">
          <a:xfrm>
            <a:off x="7034844" y="5094514"/>
            <a:ext cx="3807328" cy="783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3" t="64286" r="44606" b="11225"/>
          <a:stretch/>
        </p:blipFill>
        <p:spPr bwMode="auto">
          <a:xfrm>
            <a:off x="8084756" y="6027566"/>
            <a:ext cx="989045" cy="391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05" y="2222913"/>
            <a:ext cx="2332218" cy="2450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2" t="1" r="28224" b="61946"/>
          <a:stretch/>
        </p:blipFill>
        <p:spPr bwMode="auto">
          <a:xfrm>
            <a:off x="6863100" y="1032212"/>
            <a:ext cx="2976466" cy="440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9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2" t="44027" r="31278" b="11946"/>
          <a:stretch/>
        </p:blipFill>
        <p:spPr bwMode="auto">
          <a:xfrm>
            <a:off x="7191349" y="1637317"/>
            <a:ext cx="2773745" cy="51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7858"/>
          <a:stretch/>
        </p:blipFill>
        <p:spPr bwMode="auto">
          <a:xfrm>
            <a:off x="6756829" y="585383"/>
            <a:ext cx="4502021" cy="50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0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69" y="102543"/>
            <a:ext cx="6637338" cy="113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69" y="1121812"/>
            <a:ext cx="6637338" cy="128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3"/>
          <a:stretch/>
        </p:blipFill>
        <p:spPr bwMode="auto">
          <a:xfrm>
            <a:off x="279369" y="1765542"/>
            <a:ext cx="6121431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9"/>
          <a:stretch/>
        </p:blipFill>
        <p:spPr bwMode="auto">
          <a:xfrm>
            <a:off x="279369" y="3201238"/>
            <a:ext cx="4853946" cy="173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8329146" y="2519604"/>
            <a:ext cx="2544024" cy="105901"/>
          </a:xfrm>
          <a:prstGeom prst="line">
            <a:avLst/>
          </a:prstGeom>
          <a:ln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7604869" y="2625505"/>
            <a:ext cx="724277" cy="923453"/>
          </a:xfrm>
          <a:prstGeom prst="line">
            <a:avLst/>
          </a:prstGeom>
          <a:ln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604869" y="3467477"/>
            <a:ext cx="2697933" cy="81481"/>
          </a:xfrm>
          <a:prstGeom prst="line">
            <a:avLst/>
          </a:prstGeom>
          <a:ln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0302802" y="2519604"/>
            <a:ext cx="570368" cy="947873"/>
          </a:xfrm>
          <a:prstGeom prst="line">
            <a:avLst/>
          </a:prstGeom>
          <a:ln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04869" y="1439501"/>
            <a:ext cx="217283" cy="2109457"/>
          </a:xfrm>
          <a:prstGeom prst="line">
            <a:avLst/>
          </a:prstGeom>
          <a:ln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0310346" y="1358020"/>
            <a:ext cx="217283" cy="2109457"/>
          </a:xfrm>
          <a:prstGeom prst="line">
            <a:avLst/>
          </a:prstGeom>
          <a:ln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0873170" y="428254"/>
            <a:ext cx="217283" cy="2109457"/>
          </a:xfrm>
          <a:prstGeom prst="line">
            <a:avLst/>
          </a:prstGeom>
          <a:ln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8329146" y="517415"/>
            <a:ext cx="217283" cy="2109457"/>
          </a:xfrm>
          <a:prstGeom prst="line">
            <a:avLst/>
          </a:prstGeom>
          <a:ln>
            <a:solidFill>
              <a:srgbClr val="7030A0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822152" y="1358020"/>
            <a:ext cx="2705477" cy="81481"/>
          </a:xfrm>
          <a:prstGeom prst="line">
            <a:avLst/>
          </a:prstGeom>
          <a:ln>
            <a:solidFill>
              <a:srgbClr val="7030A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10527629" y="428254"/>
            <a:ext cx="562824" cy="929766"/>
          </a:xfrm>
          <a:prstGeom prst="line">
            <a:avLst/>
          </a:prstGeom>
          <a:ln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8546429" y="428254"/>
            <a:ext cx="2544024" cy="89161"/>
          </a:xfrm>
          <a:prstGeom prst="line">
            <a:avLst/>
          </a:prstGeom>
          <a:ln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7822152" y="517415"/>
            <a:ext cx="724277" cy="922086"/>
          </a:xfrm>
          <a:prstGeom prst="line">
            <a:avLst/>
          </a:prstGeom>
          <a:ln>
            <a:solidFill>
              <a:srgbClr val="7030A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546429" y="517415"/>
            <a:ext cx="1991587" cy="840605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329146" y="2634902"/>
            <a:ext cx="1973656" cy="81276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0130725" y="3548958"/>
                <a:ext cx="407291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725" y="3548958"/>
                <a:ext cx="40729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7406417" y="3548958"/>
                <a:ext cx="396904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417" y="3548958"/>
                <a:ext cx="39690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7985838" y="2353045"/>
                <a:ext cx="396775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838" y="2353045"/>
                <a:ext cx="39677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7551189" y="1127705"/>
                <a:ext cx="41581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189" y="1127705"/>
                <a:ext cx="41581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/>
          <p:cNvCxnSpPr/>
          <p:nvPr/>
        </p:nvCxnSpPr>
        <p:spPr>
          <a:xfrm>
            <a:off x="7822152" y="1455139"/>
            <a:ext cx="506994" cy="11717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21427" y="1426973"/>
            <a:ext cx="2488236" cy="20279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8318758" y="1328334"/>
            <a:ext cx="2208871" cy="129669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90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2" y="0"/>
            <a:ext cx="6637338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38" y="2897188"/>
            <a:ext cx="663733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9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8.2.1  </a:t>
            </a:r>
            <a:r>
              <a:rPr lang="zh-CN" altLang="en-US" sz="4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向量</a:t>
            </a:r>
            <a:r>
              <a:rPr lang="zh-CN" altLang="en-US" sz="4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的数量</a:t>
            </a:r>
            <a:r>
              <a:rPr lang="zh-CN" altLang="en-US" sz="4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积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4565"/>
            <a:ext cx="4186473" cy="5463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引例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常力做功问题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26" y="1559296"/>
            <a:ext cx="290512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53634" y="2292966"/>
                <a:ext cx="2017604" cy="462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/>
                          <a:ea typeface="楷体" pitchFamily="49" charset="-122"/>
                        </a:rPr>
                        <m:t>𝑾</m:t>
                      </m:r>
                      <m:r>
                        <a:rPr lang="en-US" altLang="zh-CN" sz="2000" b="1" i="1">
                          <a:latin typeface="Cambria Math"/>
                          <a:ea typeface="楷体" pitchFamily="49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latin typeface="Cambria Math"/>
                              <a:ea typeface="楷体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000" b="1" i="1">
                                  <a:latin typeface="Cambria Math"/>
                                  <a:ea typeface="楷体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/>
                                  <a:ea typeface="楷体" pitchFamily="49" charset="-122"/>
                                </a:rPr>
                                <m:t>𝑭</m:t>
                              </m:r>
                            </m:e>
                          </m:acc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latin typeface="Cambria Math"/>
                              <a:ea typeface="楷体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000" b="1" i="1">
                                  <a:latin typeface="Cambria Math"/>
                                  <a:ea typeface="楷体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/>
                                  <a:ea typeface="楷体" pitchFamily="49" charset="-122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2000" b="1" i="1">
                          <a:latin typeface="Cambria Math"/>
                          <a:ea typeface="楷体" pitchFamily="49" charset="-122"/>
                        </a:rPr>
                        <m:t>𝒄𝒐𝒔</m:t>
                      </m:r>
                      <m:r>
                        <a:rPr lang="zh-CN" altLang="en-US" sz="2000" b="1" i="1">
                          <a:latin typeface="Cambria Math"/>
                          <a:ea typeface="楷体" pitchFamily="49" charset="-122"/>
                        </a:rPr>
                        <m:t>𝜽</m:t>
                      </m:r>
                    </m:oMath>
                  </m:oMathPara>
                </a14:m>
                <a:endParaRPr lang="zh-CN" altLang="en-US" sz="2000" b="1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34" y="2292966"/>
                <a:ext cx="2017604" cy="46211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53634" y="2951439"/>
                <a:ext cx="2317687" cy="470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  <a:ea typeface="楷体" pitchFamily="49" charset="-122"/>
                        </a:rPr>
                        <m:t>𝑾</m:t>
                      </m:r>
                      <m:r>
                        <a:rPr lang="en-US" altLang="zh-CN" b="1" i="1" smtClean="0">
                          <a:latin typeface="Cambria Math"/>
                          <a:ea typeface="楷体" pitchFamily="49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>
                              <a:latin typeface="Cambria Math"/>
                              <a:ea typeface="楷体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1" i="1">
                                  <a:latin typeface="Cambria Math"/>
                                  <a:ea typeface="楷体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/>
                                  <a:ea typeface="楷体" pitchFamily="49" charset="-122"/>
                                </a:rPr>
                                <m:t>𝑭</m:t>
                              </m:r>
                            </m:e>
                          </m:acc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1" i="1">
                              <a:latin typeface="Cambria Math"/>
                              <a:ea typeface="楷体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1" i="1">
                                  <a:latin typeface="Cambria Math"/>
                                  <a:ea typeface="楷体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/>
                                  <a:ea typeface="楷体" pitchFamily="49" charset="-122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b="1" i="1">
                          <a:latin typeface="Cambria Math"/>
                          <a:ea typeface="楷体" pitchFamily="49" charset="-122"/>
                        </a:rPr>
                        <m:t>𝒄𝒐𝒔</m:t>
                      </m:r>
                      <m:r>
                        <a:rPr lang="en-US" altLang="zh-CN" b="1" i="1" smtClean="0">
                          <a:latin typeface="Cambria Math"/>
                          <a:ea typeface="楷体" pitchFamily="49" charset="-122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b="1" i="1" smtClean="0">
                              <a:latin typeface="Cambria Math"/>
                              <a:ea typeface="楷体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1" i="1">
                                  <a:latin typeface="Cambria Math"/>
                                  <a:ea typeface="楷体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/>
                                  <a:ea typeface="楷体" pitchFamily="49" charset="-122"/>
                                </a:rPr>
                                <m:t>𝑭</m:t>
                              </m:r>
                            </m:e>
                          </m:acc>
                          <m:r>
                            <a:rPr lang="en-US" altLang="zh-CN" b="1" i="1">
                              <a:latin typeface="Cambria Math"/>
                              <a:ea typeface="楷体" pitchFamily="49" charset="-122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b="1" i="1">
                                  <a:latin typeface="Cambria Math"/>
                                  <a:ea typeface="楷体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/>
                                  <a:ea typeface="楷体" pitchFamily="49" charset="-122"/>
                                </a:rPr>
                                <m:t>𝒔</m:t>
                              </m:r>
                            </m:e>
                          </m:acc>
                        </m:e>
                      </m:acc>
                      <m:r>
                        <a:rPr lang="en-US" altLang="zh-CN" b="1" i="1" smtClean="0">
                          <a:latin typeface="Cambria Math"/>
                          <a:ea typeface="楷体" pitchFamily="49" charset="-122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34" y="2951439"/>
                <a:ext cx="2317687" cy="470450"/>
              </a:xfrm>
              <a:prstGeom prst="rect">
                <a:avLst/>
              </a:prstGeom>
              <a:blipFill rotWithShape="1">
                <a:blip r:embed="rId4"/>
                <a:stretch>
                  <a:fillRect t="-1299" r="-17105"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03592" y="3710421"/>
                <a:ext cx="2317687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/>
                          <a:ea typeface="楷体" pitchFamily="49" charset="-122"/>
                        </a:rPr>
                        <m:t>𝑾</m:t>
                      </m:r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/>
                          <a:ea typeface="楷体" pitchFamily="49" charset="-122"/>
                        </a:rPr>
                        <m:t>≜</m:t>
                      </m:r>
                      <m:acc>
                        <m:accPr>
                          <m:chr m:val="⃗"/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楷体" pitchFamily="49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楷体" pitchFamily="49" charset="-122"/>
                            </a:rPr>
                            <m:t>𝑭</m:t>
                          </m:r>
                        </m:e>
                      </m:acc>
                      <m:r>
                        <a:rPr lang="en-US" altLang="zh-CN" b="1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𝒔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rgbClr val="7030A0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92" y="3710421"/>
                <a:ext cx="2317687" cy="4029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59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2315" y="74309"/>
            <a:ext cx="341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7030A0"/>
                </a:solidFill>
                <a:latin typeface="+mj-ea"/>
                <a:ea typeface="+mj-ea"/>
              </a:rPr>
              <a:t>2. </a:t>
            </a:r>
            <a:r>
              <a:rPr lang="zh-CN" altLang="en-US" sz="2800" b="1" dirty="0" smtClean="0">
                <a:solidFill>
                  <a:srgbClr val="7030A0"/>
                </a:solidFill>
                <a:latin typeface="+mj-ea"/>
                <a:ea typeface="+mj-ea"/>
              </a:rPr>
              <a:t>向量的数量积定义</a:t>
            </a:r>
            <a:endParaRPr lang="zh-CN" altLang="en-US" sz="28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5" b="46011"/>
          <a:stretch/>
        </p:blipFill>
        <p:spPr bwMode="auto">
          <a:xfrm>
            <a:off x="2503283" y="929240"/>
            <a:ext cx="2948693" cy="104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4" r="7029" b="7950"/>
          <a:stretch/>
        </p:blipFill>
        <p:spPr bwMode="auto">
          <a:xfrm>
            <a:off x="7650178" y="1834001"/>
            <a:ext cx="1792587" cy="178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46" r="47931" b="43912"/>
          <a:stretch/>
        </p:blipFill>
        <p:spPr bwMode="auto">
          <a:xfrm>
            <a:off x="1996288" y="2797550"/>
            <a:ext cx="3962681" cy="1068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36484" r="1266"/>
          <a:stretch/>
        </p:blipFill>
        <p:spPr bwMode="auto">
          <a:xfrm>
            <a:off x="908082" y="4436221"/>
            <a:ext cx="7360467" cy="179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下箭头 7"/>
          <p:cNvSpPr/>
          <p:nvPr/>
        </p:nvSpPr>
        <p:spPr>
          <a:xfrm>
            <a:off x="3657600" y="1978310"/>
            <a:ext cx="452673" cy="81924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3628930" y="3865860"/>
            <a:ext cx="452673" cy="605073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7030A0"/>
                </a:solidFill>
              </a:rPr>
              <a:t>几何知识要点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3847" r="5941" b="70764"/>
          <a:stretch/>
        </p:blipFill>
        <p:spPr bwMode="auto">
          <a:xfrm>
            <a:off x="923454" y="1548141"/>
            <a:ext cx="7215612" cy="61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31499" r="5941" b="39760"/>
          <a:stretch/>
        </p:blipFill>
        <p:spPr bwMode="auto">
          <a:xfrm>
            <a:off x="923454" y="2281473"/>
            <a:ext cx="7215612" cy="114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60240" r="5941"/>
          <a:stretch/>
        </p:blipFill>
        <p:spPr bwMode="auto">
          <a:xfrm>
            <a:off x="923454" y="3603270"/>
            <a:ext cx="7215612" cy="159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4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 smtClean="0"/>
              <a:t>向量的数量积性质</a:t>
            </a:r>
            <a:endParaRPr lang="zh-CN" altLang="en-US" sz="2800" b="1" dirty="0"/>
          </a:p>
        </p:txBody>
      </p:sp>
      <p:graphicFrame>
        <p:nvGraphicFramePr>
          <p:cNvPr id="5" name="对象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002468"/>
              </p:ext>
            </p:extLst>
          </p:nvPr>
        </p:nvGraphicFramePr>
        <p:xfrm>
          <a:off x="473075" y="1455607"/>
          <a:ext cx="82931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1" r:id="rId3" imgW="7036560" imgH="667800" progId="Word.Document.8">
                  <p:embed/>
                </p:oleObj>
              </mc:Choice>
              <mc:Fallback>
                <p:oleObj r:id="rId3" imgW="7036560" imgH="66780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1455607"/>
                        <a:ext cx="82931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545959"/>
              </p:ext>
            </p:extLst>
          </p:nvPr>
        </p:nvGraphicFramePr>
        <p:xfrm>
          <a:off x="473075" y="2098545"/>
          <a:ext cx="8293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" r:id="rId5" imgW="7036560" imgH="721440" progId="Word.Document.8">
                  <p:embed/>
                </p:oleObj>
              </mc:Choice>
              <mc:Fallback>
                <p:oleObj r:id="rId5" imgW="7036560" imgH="721440" progId="Word.Documen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098545"/>
                        <a:ext cx="82931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811947"/>
              </p:ext>
            </p:extLst>
          </p:nvPr>
        </p:nvGraphicFramePr>
        <p:xfrm>
          <a:off x="473075" y="2747832"/>
          <a:ext cx="82931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3" r:id="rId7" imgW="7036560" imgH="641520" progId="Word.Document.8">
                  <p:embed/>
                </p:oleObj>
              </mc:Choice>
              <mc:Fallback>
                <p:oleObj r:id="rId7" imgW="7036560" imgH="641520" progId="Word.Document.8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747832"/>
                        <a:ext cx="82931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0903645"/>
              </p:ext>
            </p:extLst>
          </p:nvPr>
        </p:nvGraphicFramePr>
        <p:xfrm>
          <a:off x="473075" y="3395532"/>
          <a:ext cx="82931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4" r:id="rId9" imgW="7036560" imgH="788760" progId="Word.Document.8">
                  <p:embed/>
                </p:oleObj>
              </mc:Choice>
              <mc:Fallback>
                <p:oleObj r:id="rId9" imgW="7036560" imgH="788760" progId="Word.Document.8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395532"/>
                        <a:ext cx="82931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823052"/>
              </p:ext>
            </p:extLst>
          </p:nvPr>
        </p:nvGraphicFramePr>
        <p:xfrm>
          <a:off x="473075" y="3971795"/>
          <a:ext cx="8293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" r:id="rId11" imgW="7036560" imgH="614880" progId="Word.Document.8">
                  <p:embed/>
                </p:oleObj>
              </mc:Choice>
              <mc:Fallback>
                <p:oleObj r:id="rId11" imgW="7036560" imgH="614880" progId="Word.Document.8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971795"/>
                        <a:ext cx="8293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30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8959" y="3787"/>
            <a:ext cx="485643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向量数量积的坐标表示</a:t>
            </a:r>
            <a:endParaRPr lang="zh-CN" altLang="en-US" dirty="0"/>
          </a:p>
        </p:txBody>
      </p:sp>
      <p:pic>
        <p:nvPicPr>
          <p:cNvPr id="6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552" y="1101505"/>
            <a:ext cx="3713162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46084" y="1084698"/>
            <a:ext cx="428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注：单位向量的数量积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graphicFrame>
        <p:nvGraphicFramePr>
          <p:cNvPr id="8" name="对象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1025234"/>
              </p:ext>
            </p:extLst>
          </p:nvPr>
        </p:nvGraphicFramePr>
        <p:xfrm>
          <a:off x="2370735" y="1827746"/>
          <a:ext cx="82931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" r:id="rId4" imgW="7036560" imgH="788760" progId="Word.Document.8">
                  <p:embed/>
                </p:oleObj>
              </mc:Choice>
              <mc:Fallback>
                <p:oleObj r:id="rId4" imgW="7036560" imgH="788760" progId="Word.Document.8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735" y="1827746"/>
                        <a:ext cx="82931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765856"/>
              </p:ext>
            </p:extLst>
          </p:nvPr>
        </p:nvGraphicFramePr>
        <p:xfrm>
          <a:off x="1674826" y="2551695"/>
          <a:ext cx="8293100" cy="195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" r:id="rId6" imgW="7036560" imgH="1657440" progId="Word.Document.8">
                  <p:embed/>
                </p:oleObj>
              </mc:Choice>
              <mc:Fallback>
                <p:oleObj r:id="rId6" imgW="7036560" imgH="1657440" progId="Word.Documen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26" y="2551695"/>
                        <a:ext cx="8293100" cy="195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465297"/>
              </p:ext>
            </p:extLst>
          </p:nvPr>
        </p:nvGraphicFramePr>
        <p:xfrm>
          <a:off x="2300539" y="4220708"/>
          <a:ext cx="8293100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6" r:id="rId8" imgW="7036560" imgH="1202760" progId="Word.Document.8">
                  <p:embed/>
                </p:oleObj>
              </mc:Choice>
              <mc:Fallback>
                <p:oleObj r:id="rId8" imgW="7036560" imgH="1202760" progId="Word.Document.8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539" y="4220708"/>
                        <a:ext cx="8293100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78724"/>
              </p:ext>
            </p:extLst>
          </p:nvPr>
        </p:nvGraphicFramePr>
        <p:xfrm>
          <a:off x="2181821" y="5642116"/>
          <a:ext cx="82931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7" r:id="rId10" imgW="7036560" imgH="667800" progId="Word.Document.8">
                  <p:embed/>
                </p:oleObj>
              </mc:Choice>
              <mc:Fallback>
                <p:oleObj r:id="rId10" imgW="7036560" imgH="667800" progId="Word.Document.8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821" y="5642116"/>
                        <a:ext cx="82931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874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719" y="9352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两向量夹角的坐标表示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09724"/>
              </p:ext>
            </p:extLst>
          </p:nvPr>
        </p:nvGraphicFramePr>
        <p:xfrm>
          <a:off x="2184143" y="2832530"/>
          <a:ext cx="829310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9" r:id="rId3" imgW="7036560" imgH="1585440" progId="Word.Document.8">
                  <p:embed/>
                </p:oleObj>
              </mc:Choice>
              <mc:Fallback>
                <p:oleObj r:id="rId3" imgW="7036560" imgH="1585440" progId="Word.Documen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143" y="2832530"/>
                        <a:ext cx="8293100" cy="186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822739"/>
              </p:ext>
            </p:extLst>
          </p:nvPr>
        </p:nvGraphicFramePr>
        <p:xfrm>
          <a:off x="1812950" y="1179204"/>
          <a:ext cx="8293100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r:id="rId5" imgW="7036560" imgH="1483560" progId="Word.Document.8">
                  <p:embed/>
                </p:oleObj>
              </mc:Choice>
              <mc:Fallback>
                <p:oleObj r:id="rId5" imgW="7036560" imgH="1483560" progId="Word.Documen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50" y="1179204"/>
                        <a:ext cx="8293100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7636991"/>
              </p:ext>
            </p:extLst>
          </p:nvPr>
        </p:nvGraphicFramePr>
        <p:xfrm>
          <a:off x="2066447" y="4972180"/>
          <a:ext cx="82931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" r:id="rId7" imgW="7036560" imgH="1135080" progId="Word.Document.8">
                  <p:embed/>
                </p:oleObj>
              </mc:Choice>
              <mc:Fallback>
                <p:oleObj r:id="rId7" imgW="7036560" imgH="1135080" progId="Word.Document.8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447" y="4972180"/>
                        <a:ext cx="8293100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9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7"/>
          <a:stretch/>
        </p:blipFill>
        <p:spPr bwMode="auto">
          <a:xfrm>
            <a:off x="2615163" y="382588"/>
            <a:ext cx="6637338" cy="1328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5" name="Picture 1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4" b="54015"/>
          <a:stretch/>
        </p:blipFill>
        <p:spPr bwMode="auto">
          <a:xfrm>
            <a:off x="2615163" y="1846907"/>
            <a:ext cx="6637338" cy="46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6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1" b="45104"/>
          <a:stretch/>
        </p:blipFill>
        <p:spPr bwMode="auto">
          <a:xfrm>
            <a:off x="2778125" y="2308635"/>
            <a:ext cx="6637338" cy="3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78" b="31950"/>
          <a:stretch/>
        </p:blipFill>
        <p:spPr bwMode="auto">
          <a:xfrm>
            <a:off x="2778125" y="2761307"/>
            <a:ext cx="6637338" cy="42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1"/>
          <a:stretch/>
        </p:blipFill>
        <p:spPr bwMode="auto">
          <a:xfrm>
            <a:off x="2778125" y="3358836"/>
            <a:ext cx="6637338" cy="119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61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54"/>
          <a:stretch/>
        </p:blipFill>
        <p:spPr bwMode="auto">
          <a:xfrm>
            <a:off x="2425040" y="543287"/>
            <a:ext cx="6637338" cy="48880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b="79497"/>
          <a:stretch/>
        </p:blipFill>
        <p:spPr bwMode="auto">
          <a:xfrm>
            <a:off x="3022568" y="1077362"/>
            <a:ext cx="6637338" cy="452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8" name="Picture 1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9" b="67616"/>
          <a:stretch/>
        </p:blipFill>
        <p:spPr bwMode="auto">
          <a:xfrm>
            <a:off x="3022568" y="1530036"/>
            <a:ext cx="6637338" cy="41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9" name="Picture 1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2" b="47495"/>
          <a:stretch/>
        </p:blipFill>
        <p:spPr bwMode="auto">
          <a:xfrm>
            <a:off x="2588003" y="2055136"/>
            <a:ext cx="6637338" cy="905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0" name="Picture 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9"/>
          <a:stretch/>
        </p:blipFill>
        <p:spPr bwMode="auto">
          <a:xfrm>
            <a:off x="2597063" y="3213981"/>
            <a:ext cx="6637338" cy="217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26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200</Words>
  <Application>Microsoft Office PowerPoint</Application>
  <PresentationFormat>自定义</PresentationFormat>
  <Paragraphs>38</Paragraphs>
  <Slides>18</Slides>
  <Notes>0</Notes>
  <HiddenSlides>0</HiddenSlides>
  <MMClips>2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Office 主题</vt:lpstr>
      <vt:lpstr>Microsoft Word 97 - 2003 文档</vt:lpstr>
      <vt:lpstr>§8.2 向量的乘积 </vt:lpstr>
      <vt:lpstr>8.2.1  向量的数量积</vt:lpstr>
      <vt:lpstr>PowerPoint 演示文稿</vt:lpstr>
      <vt:lpstr>几何知识要点</vt:lpstr>
      <vt:lpstr>向量的数量积性质</vt:lpstr>
      <vt:lpstr>向量数量积的坐标表示</vt:lpstr>
      <vt:lpstr>两向量夹角的坐标表示</vt:lpstr>
      <vt:lpstr>PowerPoint 演示文稿</vt:lpstr>
      <vt:lpstr>PowerPoint 演示文稿</vt:lpstr>
      <vt:lpstr>8.2.2  向量的向量积</vt:lpstr>
      <vt:lpstr>1.向量积的定义</vt:lpstr>
      <vt:lpstr>2. 向量积的坐标表示</vt:lpstr>
      <vt:lpstr>3. 向量积的性质</vt:lpstr>
      <vt:lpstr>PowerPoint 演示文稿</vt:lpstr>
      <vt:lpstr>PowerPoint 演示文稿</vt:lpstr>
      <vt:lpstr>8.2.3  向量的混合积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§8.2 向量的乘积 </dc:title>
  <dc:creator>ding shou</dc:creator>
  <cp:lastModifiedBy>ding shou</cp:lastModifiedBy>
  <cp:revision>45</cp:revision>
  <dcterms:created xsi:type="dcterms:W3CDTF">2020-02-22T23:54:52Z</dcterms:created>
  <dcterms:modified xsi:type="dcterms:W3CDTF">2020-02-23T12:12:49Z</dcterms:modified>
</cp:coreProperties>
</file>